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36" autoAdjust="0"/>
    <p:restoredTop sz="94660"/>
  </p:normalViewPr>
  <p:slideViewPr>
    <p:cSldViewPr snapToGrid="0">
      <p:cViewPr varScale="1">
        <p:scale>
          <a:sx n="60" d="100"/>
          <a:sy n="60" d="100"/>
        </p:scale>
        <p:origin x="19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87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91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8304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3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0668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722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654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65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22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1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1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7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50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82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6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37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BD4A-CF0E-44CA-92C1-2FE333E82D87}" type="datetimeFigureOut">
              <a:rPr lang="it-IT" smtClean="0"/>
              <a:t>26/03/21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8CC34F-87A0-444E-8AC5-A45FEE11EC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91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ti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CFCE01A-1726-4BD1-8464-6ACA29DAEDE6}"/>
              </a:ext>
            </a:extLst>
          </p:cNvPr>
          <p:cNvSpPr txBox="1"/>
          <p:nvPr/>
        </p:nvSpPr>
        <p:spPr>
          <a:xfrm>
            <a:off x="2281237" y="1777365"/>
            <a:ext cx="76295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b="1" i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arrington" panose="04040505050A02020702" pitchFamily="82" charset="0"/>
              </a:rPr>
              <a:t>IlTriduo</a:t>
            </a:r>
            <a:r>
              <a:rPr lang="it-IT" sz="9600" b="1" i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Harrington" panose="04040505050A02020702" pitchFamily="82" charset="0"/>
              </a:rPr>
              <a:t> Pasquale</a:t>
            </a:r>
            <a:endParaRPr lang="it-IT" sz="9600" i="1" dirty="0"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25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777253B-C1DB-4C44-8B9C-EB3B720AF1A2}"/>
              </a:ext>
            </a:extLst>
          </p:cNvPr>
          <p:cNvSpPr txBox="1"/>
          <p:nvPr/>
        </p:nvSpPr>
        <p:spPr>
          <a:xfrm>
            <a:off x="2810150" y="412744"/>
            <a:ext cx="8434386" cy="1323439"/>
          </a:xfrm>
          <a:prstGeom prst="rect">
            <a:avLst/>
          </a:prstGeom>
          <a:solidFill>
            <a:srgbClr val="00B0F0">
              <a:alpha val="34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>
                <a:latin typeface="Chiller" pitchFamily="82" charset="77"/>
              </a:rPr>
              <a:t>TERZA PARTE  LITURGIA BATTESIMALE</a:t>
            </a:r>
          </a:p>
          <a:p>
            <a:pPr algn="ctr"/>
            <a:r>
              <a:rPr lang="it-IT" sz="4000" b="1" i="1" dirty="0">
                <a:latin typeface="Chiller" pitchFamily="82" charset="77"/>
              </a:rPr>
              <a:t>GUIDA: L’ACQUA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6C9AF7BD-2843-4C89-864B-C33E63E27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9850" y="2448650"/>
            <a:ext cx="3452592" cy="59424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Litanie dei Santi 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anose="02030602050306030303" pitchFamily="18" charset="0"/>
            </a:endParaRP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B6FFA4C2-6CCC-4EC3-BF31-31B1CBA32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822" y="2455810"/>
            <a:ext cx="2000342" cy="289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62936CC-DA91-458C-9380-5D756A8C0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937" y="3586393"/>
            <a:ext cx="4528231" cy="7209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Benedizione dell’acqua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anose="02030602050306030303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A7B090F3-7538-4198-A36C-78A0A6021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6161" y="4846753"/>
            <a:ext cx="5280506" cy="7209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800" b="1" dirty="0">
                <a:solidFill>
                  <a:srgbClr val="000000"/>
                </a:solidFill>
                <a:latin typeface="Constantia" panose="02030602050306030303" pitchFamily="18" charset="0"/>
              </a:rPr>
              <a:t>Rinnovo promesse battesimali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anose="02030602050306030303" pitchFamily="18" charset="0"/>
            </a:endParaRP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CC77EFF6-4167-4794-AD33-1837FC64B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58" y="1865512"/>
            <a:ext cx="1518266" cy="127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50D8843-0345-7240-A4B8-7125B8C96B22}"/>
              </a:ext>
            </a:extLst>
          </p:cNvPr>
          <p:cNvSpPr txBox="1"/>
          <p:nvPr/>
        </p:nvSpPr>
        <p:spPr>
          <a:xfrm>
            <a:off x="1096053" y="4121033"/>
            <a:ext cx="1635729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Constantia" panose="02030602050306030303" pitchFamily="18" charset="0"/>
              </a:rPr>
              <a:t>3 SEGNI</a:t>
            </a:r>
          </a:p>
        </p:txBody>
      </p:sp>
    </p:spTree>
    <p:extLst>
      <p:ext uri="{BB962C8B-B14F-4D97-AF65-F5344CB8AC3E}">
        <p14:creationId xmlns:p14="http://schemas.microsoft.com/office/powerpoint/2010/main" val="298261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7DB1A104-3B25-4024-8686-8B22B253F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3335" y="4211103"/>
            <a:ext cx="4331446" cy="221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DA5CF31-1965-5241-935A-606E08A587AD}"/>
              </a:ext>
            </a:extLst>
          </p:cNvPr>
          <p:cNvSpPr txBox="1"/>
          <p:nvPr/>
        </p:nvSpPr>
        <p:spPr>
          <a:xfrm>
            <a:off x="2265401" y="519070"/>
            <a:ext cx="8434386" cy="1323439"/>
          </a:xfrm>
          <a:prstGeom prst="rect">
            <a:avLst/>
          </a:prstGeom>
          <a:solidFill>
            <a:srgbClr val="92D050">
              <a:alpha val="34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>
                <a:latin typeface="Chiller" pitchFamily="82" charset="77"/>
              </a:rPr>
              <a:t>QUARTA PARTE  LITURGIA EUCARISTICA</a:t>
            </a:r>
          </a:p>
          <a:p>
            <a:pPr algn="ctr"/>
            <a:r>
              <a:rPr lang="it-IT" sz="4000" b="1" i="1" dirty="0">
                <a:latin typeface="Chiller" pitchFamily="82" charset="77"/>
              </a:rPr>
              <a:t>GUIDA: L’AGNELLO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058B6DB-5ACC-0045-8BAC-AA03D3682A07}"/>
              </a:ext>
            </a:extLst>
          </p:cNvPr>
          <p:cNvSpPr/>
          <p:nvPr/>
        </p:nvSpPr>
        <p:spPr>
          <a:xfrm>
            <a:off x="582022" y="2459504"/>
            <a:ext cx="112201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4000" dirty="0">
                <a:latin typeface="Constantia" panose="02030602050306030303" pitchFamily="18" charset="0"/>
              </a:rPr>
              <a:t>Ora a guidarci è l'AGNELLO PASQUALE Cristo immolato per noi, nostro cibo e nostra forza. </a:t>
            </a:r>
            <a:endParaRPr lang="it-IT" sz="4000" dirty="0">
              <a:effectLst/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92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3EF6F59-1B81-4C76-9EB4-817B60370311}"/>
              </a:ext>
            </a:extLst>
          </p:cNvPr>
          <p:cNvSpPr txBox="1"/>
          <p:nvPr/>
        </p:nvSpPr>
        <p:spPr>
          <a:xfrm>
            <a:off x="1722313" y="3397777"/>
            <a:ext cx="4017882" cy="1918501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it-IT" sz="3200" dirty="0">
                <a:latin typeface="Constantia" panose="02030602050306030303" pitchFamily="18" charset="0"/>
              </a:rPr>
              <a:t>A noi è affidata la missione dell’annuncio della …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0A1C240E-9FDD-4CD7-BAE5-D2EA10333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45876" y="464022"/>
            <a:ext cx="3118241" cy="599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97AC9788-B759-446D-ADDB-6634E9D64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125" y="850308"/>
            <a:ext cx="1755775" cy="20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4A15BCC7-F8BC-44DA-B029-C4DFA1485529}"/>
              </a:ext>
            </a:extLst>
          </p:cNvPr>
          <p:cNvSpPr txBox="1"/>
          <p:nvPr/>
        </p:nvSpPr>
        <p:spPr>
          <a:xfrm>
            <a:off x="1227883" y="281918"/>
            <a:ext cx="2503371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it-IT" sz="8800" b="1" kern="1400" dirty="0">
                <a:ln>
                  <a:noFill/>
                </a:ln>
                <a:solidFill>
                  <a:srgbClr val="0070C0"/>
                </a:solidFill>
                <a:effectLst/>
                <a:latin typeface="Chiller" panose="04020404031007020602" pitchFamily="82" charset="0"/>
              </a:rPr>
              <a:t>Invio</a:t>
            </a:r>
            <a:endParaRPr lang="it-IT" sz="8800" kern="1400" dirty="0">
              <a:ln>
                <a:noFill/>
              </a:ln>
              <a:solidFill>
                <a:srgbClr val="0070C0"/>
              </a:solidFill>
              <a:effectLst/>
              <a:latin typeface="Chiller" panose="04020404031007020602" pitchFamily="82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it-IT" sz="11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900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4">
            <a:extLst>
              <a:ext uri="{FF2B5EF4-FFF2-40B4-BE49-F238E27FC236}">
                <a16:creationId xmlns:a16="http://schemas.microsoft.com/office/drawing/2014/main" id="{68660741-0E98-F242-8B0A-0CDB16DEE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8334" y="1248349"/>
            <a:ext cx="10319657" cy="5535007"/>
          </a:xfrm>
          <a:prstGeom prst="ellipse">
            <a:avLst/>
          </a:prstGeom>
          <a:solidFill>
            <a:srgbClr val="FF66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984B590-7F78-6A4E-BEE5-E3A5D2BD57F0}"/>
              </a:ext>
            </a:extLst>
          </p:cNvPr>
          <p:cNvSpPr txBox="1"/>
          <p:nvPr/>
        </p:nvSpPr>
        <p:spPr>
          <a:xfrm>
            <a:off x="3079620" y="294242"/>
            <a:ext cx="659860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Il</a:t>
            </a:r>
            <a:r>
              <a:rPr kumimoji="0" lang="it-IT" altLang="it-IT" sz="2800" b="0" i="1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 </a:t>
            </a:r>
            <a:r>
              <a:rPr lang="it-IT" altLang="it-IT" sz="2800" b="1" i="1" dirty="0">
                <a:solidFill>
                  <a:srgbClr val="000000"/>
                </a:solidFill>
                <a:latin typeface="Constantia" panose="02030602050306030303" pitchFamily="18" charset="0"/>
              </a:rPr>
              <a:t>triduo pasquale </a:t>
            </a:r>
            <a:r>
              <a:rPr lang="it-IT" altLang="it-IT" sz="2800" i="1" dirty="0">
                <a:solidFill>
                  <a:srgbClr val="000000"/>
                </a:solidFill>
                <a:latin typeface="Constantia" panose="02030602050306030303" pitchFamily="18" charset="0"/>
              </a:rPr>
              <a:t>per un cristiano è il centro dell’anno liturgico. Ricorda la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: </a:t>
            </a:r>
            <a:endParaRPr kumimoji="0" lang="it-IT" altLang="it-IT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anose="02030602050306030303" pitchFamily="18" charset="0"/>
            </a:endParaRPr>
          </a:p>
        </p:txBody>
      </p:sp>
      <p:sp>
        <p:nvSpPr>
          <p:cNvPr id="5" name="Text Box 13">
            <a:extLst>
              <a:ext uri="{FF2B5EF4-FFF2-40B4-BE49-F238E27FC236}">
                <a16:creationId xmlns:a16="http://schemas.microsoft.com/office/drawing/2014/main" id="{1F71121F-BC99-D34F-B557-B932A4430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653" y="3181268"/>
            <a:ext cx="1937297" cy="496047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Passione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7D83D0CA-340E-2C4B-8130-3F768177A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0706" y="1644117"/>
            <a:ext cx="2086307" cy="496047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Resurrezione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461B1C09-2A6E-C04D-966C-F886AE0E0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8159" y="3181267"/>
            <a:ext cx="1937297" cy="496047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Morte</a:t>
            </a:r>
          </a:p>
        </p:txBody>
      </p:sp>
      <p:pic>
        <p:nvPicPr>
          <p:cNvPr id="8" name="Picture 14">
            <a:extLst>
              <a:ext uri="{FF2B5EF4-FFF2-40B4-BE49-F238E27FC236}">
                <a16:creationId xmlns:a16="http://schemas.microsoft.com/office/drawing/2014/main" id="{C69A9429-5995-EA41-A235-B20B34EE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69" y="3775880"/>
            <a:ext cx="1251708" cy="17796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11">
            <a:extLst>
              <a:ext uri="{FF2B5EF4-FFF2-40B4-BE49-F238E27FC236}">
                <a16:creationId xmlns:a16="http://schemas.microsoft.com/office/drawing/2014/main" id="{893BF5F5-9F17-A043-8E2D-D15149977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45" y="2235110"/>
            <a:ext cx="1477958" cy="284790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Picture 8">
            <a:extLst>
              <a:ext uri="{FF2B5EF4-FFF2-40B4-BE49-F238E27FC236}">
                <a16:creationId xmlns:a16="http://schemas.microsoft.com/office/drawing/2014/main" id="{01772973-832A-3047-BEE5-4E8CCD39C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919" y="3888329"/>
            <a:ext cx="1026484" cy="19657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2" name="Text Box 13">
            <a:extLst>
              <a:ext uri="{FF2B5EF4-FFF2-40B4-BE49-F238E27FC236}">
                <a16:creationId xmlns:a16="http://schemas.microsoft.com/office/drawing/2014/main" id="{EBFB1AD7-E87D-BC41-9915-1D47C91EB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062" y="5449993"/>
            <a:ext cx="1741275" cy="808148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di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b="1" i="1" dirty="0">
                <a:solidFill>
                  <a:srgbClr val="000000"/>
                </a:solidFill>
                <a:latin typeface="Comic Sans MS" panose="030F0702030302020204" pitchFamily="66" charset="0"/>
              </a:rPr>
              <a:t>Gesù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2">
            <a:extLst>
              <a:ext uri="{FF2B5EF4-FFF2-40B4-BE49-F238E27FC236}">
                <a16:creationId xmlns:a16="http://schemas.microsoft.com/office/drawing/2014/main" id="{AD497580-F191-4285-9DC9-70063E4A2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089" y="5993279"/>
            <a:ext cx="4084883" cy="535111"/>
          </a:xfrm>
          <a:prstGeom prst="rect">
            <a:avLst/>
          </a:prstGeom>
          <a:solidFill>
            <a:srgbClr val="FFC000"/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L’istituzione dell’Ordine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E7D73EA3-1E80-4F87-95AC-041CFC305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232" y="399221"/>
            <a:ext cx="4595024" cy="714575"/>
          </a:xfrm>
          <a:prstGeom prst="rect">
            <a:avLst/>
          </a:prstGeom>
          <a:solidFill>
            <a:srgbClr val="66FF33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4800" b="1" i="1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hiller" panose="04020404031007020602" pitchFamily="82" charset="0"/>
              </a:rPr>
              <a:t>GIOVEDI SANTO</a:t>
            </a:r>
            <a:endParaRPr kumimoji="0" lang="it-IT" altLang="it-IT" sz="4800" b="0" i="1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Chiller" panose="04020404031007020602" pitchFamily="82" charset="0"/>
            </a:endParaRP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7A5C919E-5801-445E-A16B-8229BC17E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820" y="1337728"/>
            <a:ext cx="11084767" cy="969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Introduce il triduo pasquale. Vengono celebrate solo 2 messe in questa giornata: una al mattino in cattedrale dal Vescovo coi sacerdoti dove vengono benedetti gli oli sacri e quella “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In </a:t>
            </a:r>
            <a:r>
              <a:rPr kumimoji="0" lang="it-IT" altLang="it-IT" sz="28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Coena</a:t>
            </a: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 Domini”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anose="02030602050306030303" pitchFamily="18" charset="0"/>
            </a:endParaRPr>
          </a:p>
        </p:txBody>
      </p:sp>
      <p:sp>
        <p:nvSpPr>
          <p:cNvPr id="18" name="AutoShape 5">
            <a:extLst>
              <a:ext uri="{FF2B5EF4-FFF2-40B4-BE49-F238E27FC236}">
                <a16:creationId xmlns:a16="http://schemas.microsoft.com/office/drawing/2014/main" id="{0C4E3AA4-92F8-4064-BAB3-FC683E75A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497" y="3103969"/>
            <a:ext cx="1565193" cy="528146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SEGNI</a:t>
            </a:r>
            <a:endParaRPr kumimoji="0" lang="it-IT" altLang="it-IT" sz="2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05CEC20D-4AF8-459F-A577-9850A3426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743" y="3016454"/>
            <a:ext cx="3166317" cy="799286"/>
          </a:xfrm>
          <a:prstGeom prst="rect">
            <a:avLst/>
          </a:prstGeom>
          <a:solidFill>
            <a:srgbClr val="FFFF00"/>
          </a:solidFill>
          <a:ln w="15875" algn="in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Colore: Bianco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Lavanda dei piedi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id="{1EE6F6BA-4492-4764-BAA1-7951600C8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1831" y="2968399"/>
            <a:ext cx="2892951" cy="799287"/>
          </a:xfrm>
          <a:prstGeom prst="rect">
            <a:avLst/>
          </a:prstGeom>
          <a:solidFill>
            <a:srgbClr val="FFFF00"/>
          </a:solidFill>
          <a:ln w="15875" algn="in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Processione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it-IT" altLang="it-IT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R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eposizione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1" name="Picture 8">
            <a:extLst>
              <a:ext uri="{FF2B5EF4-FFF2-40B4-BE49-F238E27FC236}">
                <a16:creationId xmlns:a16="http://schemas.microsoft.com/office/drawing/2014/main" id="{701C1291-4A49-48D5-802C-16A33CEE2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642" y="4429185"/>
            <a:ext cx="3475932" cy="18014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2" name="Oval 9">
            <a:extLst>
              <a:ext uri="{FF2B5EF4-FFF2-40B4-BE49-F238E27FC236}">
                <a16:creationId xmlns:a16="http://schemas.microsoft.com/office/drawing/2014/main" id="{3F8B8D28-40F5-45B0-A7BC-6CD8838E8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199" y="5041767"/>
            <a:ext cx="2658346" cy="690668"/>
          </a:xfrm>
          <a:prstGeom prst="ellipse">
            <a:avLst/>
          </a:prstGeom>
          <a:solidFill>
            <a:srgbClr val="66FF33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Ricorda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AutoShape 13">
            <a:extLst>
              <a:ext uri="{FF2B5EF4-FFF2-40B4-BE49-F238E27FC236}">
                <a16:creationId xmlns:a16="http://schemas.microsoft.com/office/drawing/2014/main" id="{91A91BBC-827D-41E9-98A7-C44DF082C1A5}"/>
              </a:ext>
            </a:extLst>
          </p:cNvPr>
          <p:cNvSpPr>
            <a:spLocks/>
          </p:cNvSpPr>
          <p:nvPr/>
        </p:nvSpPr>
        <p:spPr bwMode="auto">
          <a:xfrm>
            <a:off x="3381158" y="4473539"/>
            <a:ext cx="159012" cy="2054851"/>
          </a:xfrm>
          <a:prstGeom prst="leftBrace">
            <a:avLst>
              <a:gd name="adj1" fmla="val 191206"/>
              <a:gd name="adj2" fmla="val 50000"/>
            </a:avLst>
          </a:prstGeom>
          <a:noFill/>
          <a:ln w="19050" algn="ctr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92BCB9A9-BBC9-4E4F-963C-F47630F9B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4278" y="4461330"/>
            <a:ext cx="2371722" cy="520151"/>
          </a:xfrm>
          <a:prstGeom prst="rect">
            <a:avLst/>
          </a:prstGeom>
          <a:solidFill>
            <a:srgbClr val="FFC000"/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L’ultima cena 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8E9E8F2F-12A4-466A-B49B-8FE432271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988" y="5322503"/>
            <a:ext cx="4638843" cy="513380"/>
          </a:xfrm>
          <a:prstGeom prst="rect">
            <a:avLst/>
          </a:prstGeom>
          <a:solidFill>
            <a:srgbClr val="FFC000"/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L’istituzione dell’eucaristia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Freccia destra 1">
            <a:extLst>
              <a:ext uri="{FF2B5EF4-FFF2-40B4-BE49-F238E27FC236}">
                <a16:creationId xmlns:a16="http://schemas.microsoft.com/office/drawing/2014/main" id="{C2F27D7A-4C84-CF46-B6A1-989F3E2E6C44}"/>
              </a:ext>
            </a:extLst>
          </p:cNvPr>
          <p:cNvSpPr/>
          <p:nvPr/>
        </p:nvSpPr>
        <p:spPr>
          <a:xfrm rot="10800000" flipV="1">
            <a:off x="4477739" y="3268228"/>
            <a:ext cx="616777" cy="206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destra 13">
            <a:extLst>
              <a:ext uri="{FF2B5EF4-FFF2-40B4-BE49-F238E27FC236}">
                <a16:creationId xmlns:a16="http://schemas.microsoft.com/office/drawing/2014/main" id="{6988105D-A039-DB4E-B805-97DBE25B6DBC}"/>
              </a:ext>
            </a:extLst>
          </p:cNvPr>
          <p:cNvSpPr/>
          <p:nvPr/>
        </p:nvSpPr>
        <p:spPr>
          <a:xfrm flipV="1">
            <a:off x="7410662" y="3307108"/>
            <a:ext cx="616777" cy="206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66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>
            <a:extLst>
              <a:ext uri="{FF2B5EF4-FFF2-40B4-BE49-F238E27FC236}">
                <a16:creationId xmlns:a16="http://schemas.microsoft.com/office/drawing/2014/main" id="{4160B19A-A0C4-4196-8FE5-57607CBC1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99" y="290590"/>
            <a:ext cx="1363352" cy="21024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4BECF848-1541-4032-973F-E3C27370B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9982" y="536392"/>
            <a:ext cx="4104167" cy="750149"/>
          </a:xfrm>
          <a:prstGeom prst="rect">
            <a:avLst/>
          </a:prstGeom>
          <a:solidFill>
            <a:srgbClr val="FF00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hiller" panose="04020404031007020602" pitchFamily="82" charset="0"/>
              </a:rPr>
              <a:t>VENERDI SANTO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0E3954F-4F73-4678-B209-37A694CAA4A3}"/>
              </a:ext>
            </a:extLst>
          </p:cNvPr>
          <p:cNvSpPr txBox="1"/>
          <p:nvPr/>
        </p:nvSpPr>
        <p:spPr>
          <a:xfrm>
            <a:off x="1505284" y="1397085"/>
            <a:ext cx="1053077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</a:pPr>
            <a:r>
              <a:rPr lang="it-IT" sz="2400" kern="140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In questo giorno nel quale si ricorda la morte di Gesù, la nostra attenzione si concentra esclusivamente sulla: </a:t>
            </a:r>
            <a:r>
              <a:rPr lang="it-IT" sz="2400" b="1" i="1" kern="140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CROCE. </a:t>
            </a:r>
            <a:r>
              <a:rPr lang="it-IT" sz="2400" kern="1400" dirty="0">
                <a:solidFill>
                  <a:srgbClr val="000000"/>
                </a:solidFill>
                <a:latin typeface="Constantia" panose="02030602050306030303" pitchFamily="18" charset="0"/>
              </a:rPr>
              <a:t>I</a:t>
            </a:r>
            <a:r>
              <a:rPr lang="it-IT" sz="2400" kern="140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n questa giornata non vengono celebrate messe e l’unico momento forte è la celebrazione della Passione di Gesù, che si divide in: 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it-IT" sz="14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D97FC8F0-BEF4-4DEC-8A48-06AC3F288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128" y="3512803"/>
            <a:ext cx="1692355" cy="676275"/>
          </a:xfrm>
          <a:prstGeom prst="ellipse">
            <a:avLst/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 Parti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14AD109B-AADE-46FC-A3D5-25D917E18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3544" y="3098512"/>
            <a:ext cx="2956559" cy="4292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Liturgia della Parola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345BBE8B-729B-48C9-82C9-B5AA1E004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3544" y="3657445"/>
            <a:ext cx="3434080" cy="560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Adorazione della croce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7042BFD7-A184-49E4-955F-7B323BF5E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3544" y="4395421"/>
            <a:ext cx="1757362" cy="4386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Comunione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1" name="Picture 9">
            <a:extLst>
              <a:ext uri="{FF2B5EF4-FFF2-40B4-BE49-F238E27FC236}">
                <a16:creationId xmlns:a16="http://schemas.microsoft.com/office/drawing/2014/main" id="{BEA3690D-4685-4E71-AEFC-8534511A6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869" y="2775189"/>
            <a:ext cx="830434" cy="990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F1E012B9-BCA0-452C-A298-689BA3971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740" y="3526956"/>
            <a:ext cx="915252" cy="1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083" name="Picture 11">
            <a:extLst>
              <a:ext uri="{FF2B5EF4-FFF2-40B4-BE49-F238E27FC236}">
                <a16:creationId xmlns:a16="http://schemas.microsoft.com/office/drawing/2014/main" id="{A73B1479-5E0A-4CA3-93D6-9254F70DE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053" y="4439667"/>
            <a:ext cx="915251" cy="122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5" name="AutoShape 13">
            <a:extLst>
              <a:ext uri="{FF2B5EF4-FFF2-40B4-BE49-F238E27FC236}">
                <a16:creationId xmlns:a16="http://schemas.microsoft.com/office/drawing/2014/main" id="{6FDBA7C0-B802-4716-A66E-FA9D59B48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057" y="5503445"/>
            <a:ext cx="1681849" cy="560991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SEGNI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6157910F-DFB9-7445-BB56-C07A893D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004" y="5043639"/>
            <a:ext cx="1910309" cy="426132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Colore</a:t>
            </a:r>
            <a:r>
              <a:rPr kumimoji="0" lang="it-IT" altLang="it-IT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rosso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3E342732-C9C5-0D47-B02D-52C85F15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3682" y="5667805"/>
            <a:ext cx="1757362" cy="438635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Croce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2FB488CF-06AB-A64A-A8AA-4BEEC180B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7209" y="6291775"/>
            <a:ext cx="1757362" cy="438635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Eucaristia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57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33562F14-3265-453E-AA1F-9C813DBEA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089" y="537964"/>
            <a:ext cx="4979821" cy="897432"/>
          </a:xfrm>
          <a:prstGeom prst="rect">
            <a:avLst/>
          </a:prstGeom>
          <a:solidFill>
            <a:srgbClr val="FFFF99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5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hiller" panose="04020404031007020602" pitchFamily="82" charset="0"/>
              </a:rPr>
              <a:t>SABATO SANTO</a:t>
            </a:r>
            <a:endParaRPr kumimoji="0" lang="it-IT" altLang="it-IT" sz="5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iller" panose="04020404031007020602" pitchFamily="82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3BF8A42C-1EB1-4A74-9B06-E1C0CA0BA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84" y="1778556"/>
            <a:ext cx="11355572" cy="1650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È il secondo giorno del triduo, oggi non vengono celebrate messe. Ci fermiamo presso il sepolcro di Gesù riflettendo sulla sua passione e morte non celebrando la Messa fino alla solenne veglia pasquale. 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anose="02030602050306030303" pitchFamily="18" charset="0"/>
            </a:endParaRPr>
          </a:p>
        </p:txBody>
      </p:sp>
      <p:pic>
        <p:nvPicPr>
          <p:cNvPr id="3" name="Immagine 2" descr="Immagine che contiene montagna, materiale da costruzione, sporcizia, mattone&#10;&#10;Descrizione generata automaticamente">
            <a:extLst>
              <a:ext uri="{FF2B5EF4-FFF2-40B4-BE49-F238E27FC236}">
                <a16:creationId xmlns:a16="http://schemas.microsoft.com/office/drawing/2014/main" id="{E318DF39-CCC1-A546-BC7C-03AAFA367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333" y="3429000"/>
            <a:ext cx="5062403" cy="33382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630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8DB693A-54C9-4136-9C05-D8EF4794D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187" y="411976"/>
            <a:ext cx="4968099" cy="885197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5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hiller" panose="04020404031007020602" pitchFamily="82" charset="0"/>
              </a:rPr>
              <a:t>VEGLIA PASQUALE</a:t>
            </a:r>
            <a:endParaRPr kumimoji="0" lang="it-IT" altLang="it-IT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hiller" panose="04020404031007020602" pitchFamily="82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8A68ED6-8517-42C8-865B-CEBE283C8AA5}"/>
              </a:ext>
            </a:extLst>
          </p:cNvPr>
          <p:cNvSpPr txBox="1"/>
          <p:nvPr/>
        </p:nvSpPr>
        <p:spPr>
          <a:xfrm>
            <a:off x="467833" y="1271168"/>
            <a:ext cx="1154695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</a:pPr>
            <a:r>
              <a:rPr lang="it-IT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 Madre di tutte le veglie, è il momento più importante di tutte le celebrazioni dell’anno, in essa si ricorda Gesù che risorgendo ha vinto la morte. La veglia è piena di simboli, dominata principalmente dalla luce che vince il buio della notte. In questa notte Dio fa nuove tutte le cose!</a:t>
            </a:r>
          </a:p>
        </p:txBody>
      </p:sp>
      <p:sp>
        <p:nvSpPr>
          <p:cNvPr id="33" name="Oval 19">
            <a:extLst>
              <a:ext uri="{FF2B5EF4-FFF2-40B4-BE49-F238E27FC236}">
                <a16:creationId xmlns:a16="http://schemas.microsoft.com/office/drawing/2014/main" id="{05532837-8800-4B10-ACCC-D09C62560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792" y="3193489"/>
            <a:ext cx="2331226" cy="67996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 Parti</a:t>
            </a:r>
            <a:endParaRPr kumimoji="0" lang="it-IT" altLang="it-IT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val 24">
            <a:extLst>
              <a:ext uri="{FF2B5EF4-FFF2-40B4-BE49-F238E27FC236}">
                <a16:creationId xmlns:a16="http://schemas.microsoft.com/office/drawing/2014/main" id="{3F375075-17A5-4656-B069-684D5EFF5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658" y="3147135"/>
            <a:ext cx="2814320" cy="725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algn="in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32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 Guide</a:t>
            </a:r>
            <a:endParaRPr kumimoji="0" lang="it-IT" altLang="it-IT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20">
            <a:extLst>
              <a:ext uri="{FF2B5EF4-FFF2-40B4-BE49-F238E27FC236}">
                <a16:creationId xmlns:a16="http://schemas.microsoft.com/office/drawing/2014/main" id="{CE2222E6-81FF-416A-9D47-30B1FF516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840" y="4108221"/>
            <a:ext cx="2331226" cy="432794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LUCERNARIO</a:t>
            </a:r>
            <a:endParaRPr kumimoji="0" lang="it-IT" altLang="it-IT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 Box 20">
            <a:extLst>
              <a:ext uri="{FF2B5EF4-FFF2-40B4-BE49-F238E27FC236}">
                <a16:creationId xmlns:a16="http://schemas.microsoft.com/office/drawing/2014/main" id="{757A2E1F-8C25-42FB-B3EC-58FAEC7B8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839" y="4784551"/>
            <a:ext cx="4053840" cy="43279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LITURGIA DELLA PAROLA</a:t>
            </a:r>
            <a:endParaRPr kumimoji="0" lang="it-IT" altLang="it-IT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20">
            <a:extLst>
              <a:ext uri="{FF2B5EF4-FFF2-40B4-BE49-F238E27FC236}">
                <a16:creationId xmlns:a16="http://schemas.microsoft.com/office/drawing/2014/main" id="{F39843A6-2E36-47F4-AA14-EBDCFB6B3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792" y="5435990"/>
            <a:ext cx="4053840" cy="490318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LITURGIA BATTESIMALE</a:t>
            </a:r>
            <a:endParaRPr kumimoji="0" lang="it-IT" altLang="it-IT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Text Box 20">
            <a:extLst>
              <a:ext uri="{FF2B5EF4-FFF2-40B4-BE49-F238E27FC236}">
                <a16:creationId xmlns:a16="http://schemas.microsoft.com/office/drawing/2014/main" id="{98DD3D9C-8BE6-40CC-BF92-F21ADFE6C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840" y="6092095"/>
            <a:ext cx="4053839" cy="47908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LITURGIA EUCARISTICA</a:t>
            </a:r>
            <a:endParaRPr kumimoji="0" lang="it-IT" altLang="it-IT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 Box 20">
            <a:extLst>
              <a:ext uri="{FF2B5EF4-FFF2-40B4-BE49-F238E27FC236}">
                <a16:creationId xmlns:a16="http://schemas.microsoft.com/office/drawing/2014/main" id="{5601656F-E043-4D19-B2B8-C5A43DFDB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7304" y="4094512"/>
            <a:ext cx="1472786" cy="415456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LA LUCE</a:t>
            </a:r>
            <a:endParaRPr kumimoji="0" lang="it-IT" altLang="it-IT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 Box 20">
            <a:extLst>
              <a:ext uri="{FF2B5EF4-FFF2-40B4-BE49-F238E27FC236}">
                <a16:creationId xmlns:a16="http://schemas.microsoft.com/office/drawing/2014/main" id="{34BB6659-0B68-4002-8CF8-E53399459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4546" y="4774645"/>
            <a:ext cx="2814320" cy="47908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PAROLA DI DIO</a:t>
            </a:r>
            <a:endParaRPr kumimoji="0" lang="it-IT" altLang="it-IT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 Box 20">
            <a:extLst>
              <a:ext uri="{FF2B5EF4-FFF2-40B4-BE49-F238E27FC236}">
                <a16:creationId xmlns:a16="http://schemas.microsoft.com/office/drawing/2014/main" id="{3DA3B7EA-1560-4E62-B801-4FD9480CF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985" y="5435989"/>
            <a:ext cx="1472786" cy="428595"/>
          </a:xfrm>
          <a:prstGeom prst="rect">
            <a:avLst/>
          </a:prstGeom>
          <a:solidFill>
            <a:srgbClr val="FFFF00"/>
          </a:soli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ACQUA</a:t>
            </a:r>
            <a:endParaRPr kumimoji="0" lang="it-IT" altLang="it-IT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C5AC91F6-744F-4F06-8A98-3D72A6F1C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3513" y="6094789"/>
            <a:ext cx="1975523" cy="4763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9525" algn="in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AGNELLO</a:t>
            </a:r>
            <a:endParaRPr kumimoji="0" lang="it-IT" altLang="it-IT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7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EBB45C-A4EA-46EE-A4BC-DEF8CF486E74}"/>
              </a:ext>
            </a:extLst>
          </p:cNvPr>
          <p:cNvSpPr txBox="1"/>
          <p:nvPr/>
        </p:nvSpPr>
        <p:spPr>
          <a:xfrm>
            <a:off x="3678865" y="306631"/>
            <a:ext cx="5507666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>
                <a:latin typeface="Chiller" pitchFamily="82" charset="77"/>
              </a:rPr>
              <a:t>PRIMA PARTE LUCERNARIO </a:t>
            </a:r>
          </a:p>
          <a:p>
            <a:pPr algn="ctr"/>
            <a:r>
              <a:rPr lang="it-IT" sz="4000" b="1" i="1" dirty="0">
                <a:solidFill>
                  <a:srgbClr val="C00000"/>
                </a:solidFill>
                <a:latin typeface="Chiller" pitchFamily="82" charset="77"/>
              </a:rPr>
              <a:t>GUIDA: LA LUCE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A09C16B-F369-472B-BED0-B91B8E7A4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20" y="1310224"/>
            <a:ext cx="1275239" cy="112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AA273FE2-FBFA-489C-AD45-8E2A4AB2B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71" y="3264755"/>
            <a:ext cx="1001432" cy="164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FBEBA5A2-5BCF-4E48-90CB-85328672E859}"/>
              </a:ext>
            </a:extLst>
          </p:cNvPr>
          <p:cNvSpPr txBox="1"/>
          <p:nvPr/>
        </p:nvSpPr>
        <p:spPr>
          <a:xfrm>
            <a:off x="1712503" y="5330896"/>
            <a:ext cx="7663281" cy="954107"/>
          </a:xfrm>
          <a:prstGeom prst="rect">
            <a:avLst/>
          </a:prstGeom>
          <a:solidFill>
            <a:srgbClr val="00B0F0">
              <a:alpha val="18000"/>
            </a:srgbClr>
          </a:solidFill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Constantia" panose="02030602050306030303" pitchFamily="18" charset="0"/>
              </a:rPr>
              <a:t>Il </a:t>
            </a:r>
            <a:r>
              <a:rPr lang="it-IT" sz="2800" b="1" dirty="0">
                <a:latin typeface="Constantia" panose="02030602050306030303" pitchFamily="18" charset="0"/>
              </a:rPr>
              <a:t>turibolo</a:t>
            </a:r>
            <a:r>
              <a:rPr lang="it-IT" sz="2800" dirty="0">
                <a:latin typeface="Constantia" panose="02030602050306030303" pitchFamily="18" charset="0"/>
              </a:rPr>
              <a:t> è segno della preghiera che sale a Dio. Apre la processione verso la Chiesa</a:t>
            </a:r>
          </a:p>
        </p:txBody>
      </p:sp>
      <p:grpSp>
        <p:nvGrpSpPr>
          <p:cNvPr id="15" name="Group 12">
            <a:extLst>
              <a:ext uri="{FF2B5EF4-FFF2-40B4-BE49-F238E27FC236}">
                <a16:creationId xmlns:a16="http://schemas.microsoft.com/office/drawing/2014/main" id="{9EECDABB-E347-43AB-AA30-A2BB2B02AD9D}"/>
              </a:ext>
            </a:extLst>
          </p:cNvPr>
          <p:cNvGrpSpPr>
            <a:grpSpLocks/>
          </p:cNvGrpSpPr>
          <p:nvPr/>
        </p:nvGrpSpPr>
        <p:grpSpPr bwMode="auto">
          <a:xfrm>
            <a:off x="9186531" y="4734014"/>
            <a:ext cx="2187567" cy="2147869"/>
            <a:chOff x="107679960" y="106801320"/>
            <a:chExt cx="846360" cy="793214"/>
          </a:xfrm>
        </p:grpSpPr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6DBDA372-A98F-481A-9BE3-01B1DC5405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698320" y="106801320"/>
              <a:ext cx="828000" cy="62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id="{576DB92D-C642-4DA1-87FE-7BECE464F8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79960" y="107432534"/>
              <a:ext cx="828000" cy="1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PROCESSIONE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ttangolo 1">
            <a:extLst>
              <a:ext uri="{FF2B5EF4-FFF2-40B4-BE49-F238E27FC236}">
                <a16:creationId xmlns:a16="http://schemas.microsoft.com/office/drawing/2014/main" id="{149594D1-4BC2-6F4C-AFDE-A7E5BF8358BC}"/>
              </a:ext>
            </a:extLst>
          </p:cNvPr>
          <p:cNvSpPr/>
          <p:nvPr/>
        </p:nvSpPr>
        <p:spPr>
          <a:xfrm>
            <a:off x="1973310" y="1684304"/>
            <a:ext cx="9590041" cy="1384995"/>
          </a:xfrm>
          <a:prstGeom prst="rect">
            <a:avLst/>
          </a:prstGeom>
          <a:solidFill>
            <a:srgbClr val="00B0F0">
              <a:alpha val="34000"/>
            </a:srgb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2800" dirty="0">
                <a:latin typeface="Constantia" panose="02030602050306030303" pitchFamily="18" charset="0"/>
              </a:rPr>
              <a:t>Ogni fedele ha una candela (spenta) in mano, simbolo della </a:t>
            </a:r>
            <a:r>
              <a:rPr lang="it-IT" sz="2800" b="1" dirty="0">
                <a:latin typeface="Constantia" panose="02030602050306030303" pitchFamily="18" charset="0"/>
              </a:rPr>
              <a:t>fede</a:t>
            </a:r>
            <a:r>
              <a:rPr lang="it-IT" sz="2800" dirty="0">
                <a:latin typeface="Constantia" panose="02030602050306030303" pitchFamily="18" charset="0"/>
              </a:rPr>
              <a:t> nell'amore di Dio. Accesa dal cero pasquale, indica la luce che il cristiano è chiamato a portare nel mondo</a:t>
            </a:r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77DF16F-030E-E84C-BB0C-B1371C758348}"/>
              </a:ext>
            </a:extLst>
          </p:cNvPr>
          <p:cNvSpPr/>
          <p:nvPr/>
        </p:nvSpPr>
        <p:spPr>
          <a:xfrm>
            <a:off x="2209263" y="3405678"/>
            <a:ext cx="9590040" cy="13849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it-IT" sz="2800" b="1" dirty="0">
                <a:latin typeface="Constantia" panose="02030602050306030303" pitchFamily="18" charset="0"/>
              </a:rPr>
              <a:t>FUOCO</a:t>
            </a:r>
            <a:r>
              <a:rPr lang="it-IT" sz="2800" dirty="0">
                <a:latin typeface="Constantia" panose="02030602050306030303" pitchFamily="18" charset="0"/>
              </a:rPr>
              <a:t>, simbolo dell'amore di Dio che, divampando nel momento della benedizione, rompe l'oscurità̀ della notte, sconfiggendo la tenebra del peccato. </a:t>
            </a:r>
          </a:p>
        </p:txBody>
      </p:sp>
      <p:pic>
        <p:nvPicPr>
          <p:cNvPr id="7" name="Immagine 6" descr="Immagine che contiene utensiledimetallo&#10;&#10;Descrizione generata automaticamente">
            <a:extLst>
              <a:ext uri="{FF2B5EF4-FFF2-40B4-BE49-F238E27FC236}">
                <a16:creationId xmlns:a16="http://schemas.microsoft.com/office/drawing/2014/main" id="{EE5E8AFF-9B79-434E-9C7C-5534768360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56" y="5064531"/>
            <a:ext cx="1277751" cy="148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85CBD0A-5AF6-A342-BCF2-8330D32870EF}"/>
              </a:ext>
            </a:extLst>
          </p:cNvPr>
          <p:cNvSpPr txBox="1"/>
          <p:nvPr/>
        </p:nvSpPr>
        <p:spPr>
          <a:xfrm>
            <a:off x="2976760" y="306631"/>
            <a:ext cx="691896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>
                <a:latin typeface="Chiller" pitchFamily="82" charset="77"/>
              </a:rPr>
              <a:t>PRIMA PARTE LUCERNARIO</a:t>
            </a:r>
          </a:p>
          <a:p>
            <a:pPr algn="ctr"/>
            <a:r>
              <a:rPr lang="it-IT" sz="4000" b="1" i="1" dirty="0">
                <a:solidFill>
                  <a:srgbClr val="C00000"/>
                </a:solidFill>
                <a:latin typeface="Chiller" pitchFamily="82" charset="77"/>
              </a:rPr>
              <a:t>GUIDA: LA LUCE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AA90B7F-CE5E-6246-99F5-92D9992E4052}"/>
              </a:ext>
            </a:extLst>
          </p:cNvPr>
          <p:cNvSpPr txBox="1"/>
          <p:nvPr/>
        </p:nvSpPr>
        <p:spPr>
          <a:xfrm>
            <a:off x="3175863" y="2886292"/>
            <a:ext cx="533181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Constantia" panose="02030602050306030303" pitchFamily="18" charset="0"/>
              </a:rPr>
              <a:t>Sul cero ci sono 4 segni</a:t>
            </a:r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id="{1C8781DE-82AF-494A-9825-01E2BC32ABE6}"/>
              </a:ext>
            </a:extLst>
          </p:cNvPr>
          <p:cNvGrpSpPr>
            <a:grpSpLocks/>
          </p:cNvGrpSpPr>
          <p:nvPr/>
        </p:nvGrpSpPr>
        <p:grpSpPr bwMode="auto">
          <a:xfrm>
            <a:off x="4612870" y="3409512"/>
            <a:ext cx="1778559" cy="2947150"/>
            <a:chOff x="108795960" y="106902060"/>
            <a:chExt cx="324000" cy="1404000"/>
          </a:xfrm>
        </p:grpSpPr>
        <p:pic>
          <p:nvPicPr>
            <p:cNvPr id="9" name="Picture 7">
              <a:extLst>
                <a:ext uri="{FF2B5EF4-FFF2-40B4-BE49-F238E27FC236}">
                  <a16:creationId xmlns:a16="http://schemas.microsoft.com/office/drawing/2014/main" id="{B1456D0E-313E-F445-96A5-3F4B5F3A35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5960" y="106902060"/>
              <a:ext cx="301605" cy="126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7B1910B9-4468-8643-88B1-D84F25588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795960" y="108162060"/>
              <a:ext cx="324000" cy="14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CERO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1" name="Rettangolo 10">
            <a:extLst>
              <a:ext uri="{FF2B5EF4-FFF2-40B4-BE49-F238E27FC236}">
                <a16:creationId xmlns:a16="http://schemas.microsoft.com/office/drawing/2014/main" id="{AF16F815-3119-AD46-84DA-8EDB2BE87825}"/>
              </a:ext>
            </a:extLst>
          </p:cNvPr>
          <p:cNvSpPr/>
          <p:nvPr/>
        </p:nvSpPr>
        <p:spPr>
          <a:xfrm>
            <a:off x="710929" y="1865158"/>
            <a:ext cx="11197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latin typeface="Constantia" panose="02030602050306030303" pitchFamily="18" charset="0"/>
              </a:rPr>
              <a:t>CERO</a:t>
            </a:r>
            <a:r>
              <a:rPr lang="it-IT" sz="2800" dirty="0">
                <a:latin typeface="Constantia" panose="02030602050306030303" pitchFamily="18" charset="0"/>
              </a:rPr>
              <a:t>. Questi è simbolo di Cristo luce del mondo venuto a rischiarare le tenebre del peccato.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BED2B3B-C577-1543-84A5-0974D1CFDBAA}"/>
              </a:ext>
            </a:extLst>
          </p:cNvPr>
          <p:cNvSpPr txBox="1"/>
          <p:nvPr/>
        </p:nvSpPr>
        <p:spPr>
          <a:xfrm>
            <a:off x="1118848" y="3541828"/>
            <a:ext cx="1655624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nstantia" panose="02030602050306030303" pitchFamily="18" charset="0"/>
              </a:rPr>
              <a:t>Croce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5C8BD1F-435A-284A-989B-5863A40DD2E3}"/>
              </a:ext>
            </a:extLst>
          </p:cNvPr>
          <p:cNvSpPr txBox="1"/>
          <p:nvPr/>
        </p:nvSpPr>
        <p:spPr>
          <a:xfrm>
            <a:off x="1098158" y="4206575"/>
            <a:ext cx="2700336" cy="4616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63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nstantia" panose="02030602050306030303" pitchFamily="18" charset="0"/>
              </a:rPr>
              <a:t>Alfa ed Omega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4E16C89-C6A9-B249-A08C-2A7D1F095CB0}"/>
              </a:ext>
            </a:extLst>
          </p:cNvPr>
          <p:cNvSpPr txBox="1"/>
          <p:nvPr/>
        </p:nvSpPr>
        <p:spPr>
          <a:xfrm>
            <a:off x="1098158" y="4790069"/>
            <a:ext cx="2700336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nstantia" panose="02030602050306030303" pitchFamily="18" charset="0"/>
              </a:rPr>
              <a:t>Anno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9A3A5E2-ABEE-5E46-AF97-10612F495340}"/>
              </a:ext>
            </a:extLst>
          </p:cNvPr>
          <p:cNvSpPr txBox="1"/>
          <p:nvPr/>
        </p:nvSpPr>
        <p:spPr>
          <a:xfrm>
            <a:off x="1055998" y="5454816"/>
            <a:ext cx="3556872" cy="4616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63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nstantia" panose="02030602050306030303" pitchFamily="18" charset="0"/>
              </a:rPr>
              <a:t> 5 Grani di incenso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275EBB6-A4A2-F943-94D7-7B0175A8313B}"/>
              </a:ext>
            </a:extLst>
          </p:cNvPr>
          <p:cNvSpPr txBox="1"/>
          <p:nvPr/>
        </p:nvSpPr>
        <p:spPr>
          <a:xfrm>
            <a:off x="6852917" y="3610031"/>
            <a:ext cx="4396329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nstantia" panose="02030602050306030303" pitchFamily="18" charset="0"/>
              </a:rPr>
              <a:t>Simbolo della salvezza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13E63F4-6825-8F4B-812C-049FDCE4800A}"/>
              </a:ext>
            </a:extLst>
          </p:cNvPr>
          <p:cNvSpPr txBox="1"/>
          <p:nvPr/>
        </p:nvSpPr>
        <p:spPr>
          <a:xfrm>
            <a:off x="6852918" y="4293731"/>
            <a:ext cx="3885966" cy="4616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63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nstantia" panose="02030602050306030303" pitchFamily="18" charset="0"/>
              </a:rPr>
              <a:t>Indica che tutto è in Gesù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04F96C8C-105A-4146-950B-14455145E978}"/>
              </a:ext>
            </a:extLst>
          </p:cNvPr>
          <p:cNvSpPr txBox="1"/>
          <p:nvPr/>
        </p:nvSpPr>
        <p:spPr>
          <a:xfrm>
            <a:off x="6852917" y="4895509"/>
            <a:ext cx="5055547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nstantia" panose="02030602050306030303" pitchFamily="18" charset="0"/>
              </a:rPr>
              <a:t>Indica che il tempo è di Gesù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1A3CCBDE-2BF5-5246-8B72-3DF2EE8A529D}"/>
              </a:ext>
            </a:extLst>
          </p:cNvPr>
          <p:cNvSpPr txBox="1"/>
          <p:nvPr/>
        </p:nvSpPr>
        <p:spPr>
          <a:xfrm>
            <a:off x="6916140" y="5558685"/>
            <a:ext cx="4695181" cy="4616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635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nstantia" panose="02030602050306030303" pitchFamily="18" charset="0"/>
              </a:rPr>
              <a:t>Simboli delle piaghe di Gesù </a:t>
            </a:r>
          </a:p>
        </p:txBody>
      </p:sp>
    </p:spTree>
    <p:extLst>
      <p:ext uri="{BB962C8B-B14F-4D97-AF65-F5344CB8AC3E}">
        <p14:creationId xmlns:p14="http://schemas.microsoft.com/office/powerpoint/2010/main" val="185834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C52245F-0F99-4D33-8A75-2D663338E3FB}"/>
              </a:ext>
            </a:extLst>
          </p:cNvPr>
          <p:cNvSpPr txBox="1"/>
          <p:nvPr/>
        </p:nvSpPr>
        <p:spPr>
          <a:xfrm>
            <a:off x="2879407" y="557212"/>
            <a:ext cx="8684236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>
                <a:latin typeface="Chiller" pitchFamily="82" charset="77"/>
              </a:rPr>
              <a:t>SECONDA PARTE - LITURGIA DELLA PAROLA </a:t>
            </a:r>
          </a:p>
          <a:p>
            <a:pPr algn="ctr"/>
            <a:r>
              <a:rPr lang="it-IT" sz="4000" b="1" i="1" dirty="0">
                <a:latin typeface="Chiller" pitchFamily="82" charset="77"/>
              </a:rPr>
              <a:t>GUIDA: LA PAROLA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6E94699-1E11-4D5A-AEE0-C53431BD3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21" y="2773583"/>
            <a:ext cx="1665538" cy="281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3FF1608E-0D8F-AF4E-BDBB-085069DC0A33}"/>
              </a:ext>
            </a:extLst>
          </p:cNvPr>
          <p:cNvSpPr/>
          <p:nvPr/>
        </p:nvSpPr>
        <p:spPr>
          <a:xfrm>
            <a:off x="2339163" y="2413338"/>
            <a:ext cx="9526772" cy="35394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3200" dirty="0">
                <a:latin typeface="Constantia" panose="02030602050306030303" pitchFamily="18" charset="0"/>
              </a:rPr>
              <a:t>Questo momento ha un dinamismo proprio che si rivela nel ritmo molto significativo della PROCLAMAZIONE/ASCOLTO, del SILENZIO, del CANTO e della PREGHIERA. L'insieme dei testi proposti è uno sguardo generale alla storia della salvezza, anche qui storia di lotta tra tenebra del peccato e luce di Dio. </a:t>
            </a:r>
            <a:endParaRPr lang="it-IT" sz="3200" dirty="0">
              <a:effectLst/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3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TM02892315[[fn=Filo]]</Template>
  <TotalTime>542</TotalTime>
  <Words>520</Words>
  <Application>Microsoft Macintosh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2" baseType="lpstr">
      <vt:lpstr>Arial</vt:lpstr>
      <vt:lpstr>Century Gothic</vt:lpstr>
      <vt:lpstr>Chiller</vt:lpstr>
      <vt:lpstr>Comic Sans MS</vt:lpstr>
      <vt:lpstr>Constantia</vt:lpstr>
      <vt:lpstr>Harrington</vt:lpstr>
      <vt:lpstr>Symbol</vt:lpstr>
      <vt:lpstr>Times New Roman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Augusto Visconti</dc:creator>
  <cp:lastModifiedBy>Augusto Visconti</cp:lastModifiedBy>
  <cp:revision>35</cp:revision>
  <dcterms:created xsi:type="dcterms:W3CDTF">2021-03-25T17:50:27Z</dcterms:created>
  <dcterms:modified xsi:type="dcterms:W3CDTF">2021-03-26T16:24:51Z</dcterms:modified>
</cp:coreProperties>
</file>